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71" r:id="rId2"/>
    <p:sldId id="268" r:id="rId3"/>
    <p:sldId id="269" r:id="rId4"/>
    <p:sldId id="264" r:id="rId5"/>
    <p:sldId id="265" r:id="rId6"/>
    <p:sldId id="266" r:id="rId7"/>
    <p:sldId id="267" r:id="rId8"/>
    <p:sldId id="270" r:id="rId9"/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87875-E004-46AF-8A6D-42EEE5307980}" type="datetimeFigureOut">
              <a:rPr lang="sk-SK" smtClean="0"/>
              <a:pPr/>
              <a:t>5.3.2021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F1DF2-CD62-49D4-8F73-BF20D4FA6F8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9845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5EC4-5630-40E2-94F5-F7B12D353B48}" type="datetimeFigureOut">
              <a:rPr lang="sk-SK" smtClean="0"/>
              <a:pPr/>
              <a:t>5.3.2021</a:t>
            </a:fld>
            <a:endParaRPr lang="sk-SK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CD2CF89-8A7F-4D03-BB47-4ECB6A2AEAD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5EC4-5630-40E2-94F5-F7B12D353B48}" type="datetimeFigureOut">
              <a:rPr lang="sk-SK" smtClean="0"/>
              <a:pPr/>
              <a:t>5.3.2021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F89-8A7F-4D03-BB47-4ECB6A2AEAD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5EC4-5630-40E2-94F5-F7B12D353B48}" type="datetimeFigureOut">
              <a:rPr lang="sk-SK" smtClean="0"/>
              <a:pPr/>
              <a:t>5.3.2021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F89-8A7F-4D03-BB47-4ECB6A2AEAD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5EC4-5630-40E2-94F5-F7B12D353B48}" type="datetimeFigureOut">
              <a:rPr lang="sk-SK" smtClean="0"/>
              <a:pPr/>
              <a:t>5.3.2021</a:t>
            </a:fld>
            <a:endParaRPr lang="sk-SK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CD2CF89-8A7F-4D03-BB47-4ECB6A2AEAD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5EC4-5630-40E2-94F5-F7B12D353B48}" type="datetimeFigureOut">
              <a:rPr lang="sk-SK" smtClean="0"/>
              <a:pPr/>
              <a:t>5.3.2021</a:t>
            </a:fld>
            <a:endParaRPr lang="sk-SK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F89-8A7F-4D03-BB47-4ECB6A2AEAD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5EC4-5630-40E2-94F5-F7B12D353B48}" type="datetimeFigureOut">
              <a:rPr lang="sk-SK" smtClean="0"/>
              <a:pPr/>
              <a:t>5.3.2021</a:t>
            </a:fld>
            <a:endParaRPr lang="sk-SK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F89-8A7F-4D03-BB47-4ECB6A2AEAD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5EC4-5630-40E2-94F5-F7B12D353B48}" type="datetimeFigureOut">
              <a:rPr lang="sk-SK" smtClean="0"/>
              <a:pPr/>
              <a:t>5.3.2021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CD2CF89-8A7F-4D03-BB47-4ECB6A2AEAD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5EC4-5630-40E2-94F5-F7B12D353B48}" type="datetimeFigureOut">
              <a:rPr lang="sk-SK" smtClean="0"/>
              <a:pPr/>
              <a:t>5.3.2021</a:t>
            </a:fld>
            <a:endParaRPr lang="sk-SK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F89-8A7F-4D03-BB47-4ECB6A2AEAD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5EC4-5630-40E2-94F5-F7B12D353B48}" type="datetimeFigureOut">
              <a:rPr lang="sk-SK" smtClean="0"/>
              <a:pPr/>
              <a:t>5.3.2021</a:t>
            </a:fld>
            <a:endParaRPr lang="sk-SK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F89-8A7F-4D03-BB47-4ECB6A2AEAD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5EC4-5630-40E2-94F5-F7B12D353B48}" type="datetimeFigureOut">
              <a:rPr lang="sk-SK" smtClean="0"/>
              <a:pPr/>
              <a:t>5.3.2021</a:t>
            </a:fld>
            <a:endParaRPr lang="sk-SK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F89-8A7F-4D03-BB47-4ECB6A2AEAD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5EC4-5630-40E2-94F5-F7B12D353B48}" type="datetimeFigureOut">
              <a:rPr lang="sk-SK" smtClean="0"/>
              <a:pPr/>
              <a:t>5.3.2021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F89-8A7F-4D03-BB47-4ECB6A2AEAD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1445EC4-5630-40E2-94F5-F7B12D353B48}" type="datetimeFigureOut">
              <a:rPr lang="sk-SK" smtClean="0"/>
              <a:pPr/>
              <a:t>5.3.2021</a:t>
            </a:fld>
            <a:endParaRPr lang="sk-SK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D2CF89-8A7F-4D03-BB47-4ECB6A2AEAD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Documents%20and%20Settings\Boss\Desktop\hymna_spev.mp3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686800" cy="12954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sk-SK" sz="6000" b="1" cap="none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Bratislava</a:t>
            </a:r>
            <a:endParaRPr lang="sk-SK" sz="6000" b="1" cap="none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Obrázok 5" descr="znak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1142984"/>
            <a:ext cx="3952875" cy="4733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86446" y="274638"/>
            <a:ext cx="2900354" cy="1654164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Dóm sv. Martina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3504" y="3714752"/>
            <a:ext cx="3757610" cy="24288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k-SK" b="1" dirty="0" smtClean="0"/>
              <a:t>	Gotická </a:t>
            </a:r>
            <a:r>
              <a:rPr lang="sk-SK" b="1" dirty="0"/>
              <a:t>katedrála, </a:t>
            </a:r>
            <a:r>
              <a:rPr lang="sk-SK" b="1" dirty="0" smtClean="0"/>
              <a:t>postavená na </a:t>
            </a:r>
            <a:r>
              <a:rPr lang="sk-SK" b="1" dirty="0"/>
              <a:t>mieste pôvodného románskeho kostola pripomína slávu Bratislavy, keď bola korunovačným mestom Uhorských kráľov</a:t>
            </a:r>
            <a:r>
              <a:rPr lang="sk-SK" b="1" dirty="0" smtClean="0"/>
              <a:t>.</a:t>
            </a:r>
            <a:endParaRPr lang="sk-SK" dirty="0"/>
          </a:p>
        </p:txBody>
      </p:sp>
      <p:pic>
        <p:nvPicPr>
          <p:cNvPr id="1026" name="Picture 2" descr="Dóm sv. Marti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2000240"/>
            <a:ext cx="895350" cy="866776"/>
          </a:xfrm>
          <a:prstGeom prst="rect">
            <a:avLst/>
          </a:prstGeom>
          <a:noFill/>
        </p:spPr>
      </p:pic>
      <p:pic>
        <p:nvPicPr>
          <p:cNvPr id="7170" name="Picture 2" descr="http://fotogaleria.lastminute.sk/data/Foto/1347905/1024/Slovensko-Bratislava-Dom-Sv-Martina-763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00042"/>
            <a:ext cx="4572000" cy="609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5008" y="428604"/>
            <a:ext cx="3143272" cy="278608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Stará radnica a Maximiliánova fontána</a:t>
            </a:r>
            <a:br>
              <a:rPr lang="pt-BR" b="1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572008"/>
            <a:ext cx="8229600" cy="192882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k-SK" b="1" dirty="0" smtClean="0"/>
              <a:t>	História Starej radnice siaha až k začiatkom stredovekého mesta. V priestoroch Starej radnice dnes sídli Mestské múzeum, dokumentujúce dejiny mesta a feudálnej justície. Na Hlavnom námestí pred budovou Starej radnice je Maximilánova fontána. Známejšia je však pod názvom Rolandova fontána, s ktorým ju spája zaujímavá legenda.</a:t>
            </a:r>
            <a:endParaRPr lang="sk-SK" dirty="0"/>
          </a:p>
        </p:txBody>
      </p:sp>
      <p:pic>
        <p:nvPicPr>
          <p:cNvPr id="4" name="Obrázek 3" descr="Image.aspx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3357562"/>
            <a:ext cx="895350" cy="876300"/>
          </a:xfrm>
          <a:prstGeom prst="rect">
            <a:avLst/>
          </a:prstGeom>
        </p:spPr>
      </p:pic>
      <p:pic>
        <p:nvPicPr>
          <p:cNvPr id="6146" name="Picture 2" descr="68 K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5143500" cy="3686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00760" y="274638"/>
            <a:ext cx="2686040" cy="2225668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Primaciálny palác </a:t>
            </a:r>
            <a:r>
              <a:rPr lang="sk-SK" b="1" dirty="0" smtClean="0"/>
              <a:t>  a </a:t>
            </a:r>
            <a:r>
              <a:rPr lang="sk-SK" b="1" dirty="0"/>
              <a:t>fontána sv. Juraja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500570"/>
            <a:ext cx="8229600" cy="207170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k-SK" b="1" dirty="0" smtClean="0"/>
              <a:t>	Primaciálny </a:t>
            </a:r>
            <a:r>
              <a:rPr lang="sk-SK" b="1" dirty="0"/>
              <a:t>palác, súčasné sídlo primátora hlavného mesta Bratislavy bol postavený (1778 až 1781) namiesto pôvodného dvorca patriaceho ostrihomskému arcibiskupovi. Palác zohrával v minulosti významnú úlohu. V roku 1805 v ňom bol podpísaný Bratislavský mier medzi Rakúskom a Francúzskom. Vnútri paláca sa nachádza nádherná zbierka anglických tapisérií zo 17.storočia zobrazujúca tragickú lásku </a:t>
            </a:r>
            <a:r>
              <a:rPr lang="sk-SK" b="1" dirty="0" err="1"/>
              <a:t>Heró</a:t>
            </a:r>
            <a:r>
              <a:rPr lang="sk-SK" b="1" dirty="0"/>
              <a:t> k </a:t>
            </a:r>
            <a:r>
              <a:rPr lang="sk-SK" b="1" dirty="0" err="1"/>
              <a:t>Leandrovi</a:t>
            </a:r>
            <a:r>
              <a:rPr lang="sk-SK" b="1" dirty="0"/>
              <a:t>.</a:t>
            </a:r>
          </a:p>
          <a:p>
            <a:endParaRPr lang="sk-SK" dirty="0"/>
          </a:p>
        </p:txBody>
      </p:sp>
      <p:pic>
        <p:nvPicPr>
          <p:cNvPr id="4" name="Obrázek 3" descr="Image.aspx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3143248"/>
            <a:ext cx="895350" cy="685800"/>
          </a:xfrm>
          <a:prstGeom prst="rect">
            <a:avLst/>
          </a:prstGeom>
        </p:spPr>
      </p:pic>
      <p:pic>
        <p:nvPicPr>
          <p:cNvPr id="5122" name="Picture 2" descr="Súbor:Primaciálny palá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14290"/>
            <a:ext cx="5905509" cy="4000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86314" y="274638"/>
            <a:ext cx="3900486" cy="1143000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Michalská veža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3372" y="2214554"/>
            <a:ext cx="4543428" cy="391160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k-SK" b="1" dirty="0" smtClean="0"/>
              <a:t>	Michalská </a:t>
            </a:r>
            <a:r>
              <a:rPr lang="sk-SK" b="1" dirty="0"/>
              <a:t>veža je jediná zachovaná brána stredovekého mestského opevnenia. Pri výstupe na hornú terasu veže sa Vám naskytne nádherný pohľad na historické centrum mesta. V súčasnosti sa vo veži nachádza Múzeum zbraní a mestského opevnenia.</a:t>
            </a:r>
          </a:p>
          <a:p>
            <a:pPr>
              <a:buNone/>
            </a:pPr>
            <a:endParaRPr lang="sk-SK" dirty="0"/>
          </a:p>
        </p:txBody>
      </p:sp>
      <p:pic>
        <p:nvPicPr>
          <p:cNvPr id="5" name="Obrázek 4" descr="Image.aspx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1285860"/>
            <a:ext cx="895350" cy="647700"/>
          </a:xfrm>
          <a:prstGeom prst="rect">
            <a:avLst/>
          </a:prstGeom>
        </p:spPr>
      </p:pic>
      <p:pic>
        <p:nvPicPr>
          <p:cNvPr id="4098" name="Picture 2" descr="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28604"/>
            <a:ext cx="3038475" cy="5905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15074" y="274638"/>
            <a:ext cx="2143140" cy="1143000"/>
          </a:xfrm>
        </p:spPr>
        <p:txBody>
          <a:bodyPr>
            <a:normAutofit fontScale="90000"/>
          </a:bodyPr>
          <a:lstStyle/>
          <a:p>
            <a:r>
              <a:rPr lang="sk-SK" b="1" dirty="0" err="1"/>
              <a:t>Slavín</a:t>
            </a:r>
            <a:r>
              <a:rPr lang="sk-SK" b="1" dirty="0"/>
              <a:t/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6380" y="2928934"/>
            <a:ext cx="3400420" cy="35719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b="1" dirty="0" smtClean="0"/>
              <a:t>	Monumentálny </a:t>
            </a:r>
            <a:r>
              <a:rPr lang="sk-SK" b="1" dirty="0"/>
              <a:t>pamätník a cintorín vojakov Sovietskej armády, ktorí padli pri oslobodzovaní Bratislavy počas 2. svetovej vojny.</a:t>
            </a:r>
          </a:p>
          <a:p>
            <a:pPr>
              <a:buNone/>
            </a:pPr>
            <a:endParaRPr lang="sk-SK" dirty="0"/>
          </a:p>
        </p:txBody>
      </p:sp>
      <p:pic>
        <p:nvPicPr>
          <p:cNvPr id="4" name="Obrázek 3" descr="Image.aspx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1214422"/>
            <a:ext cx="895350" cy="1238250"/>
          </a:xfrm>
          <a:prstGeom prst="rect">
            <a:avLst/>
          </a:prstGeom>
        </p:spPr>
      </p:pic>
      <p:sp>
        <p:nvSpPr>
          <p:cNvPr id="3074" name="AutoShape 2" descr="Slavín ( 480x640 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3076" name="AutoShape 4" descr="Slavín ( 480x640 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3078" name="AutoShape 6" descr="Slavín ( 480x640 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8" name="Obrázek 7" descr="slaví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71802" y="274638"/>
            <a:ext cx="5614998" cy="1143000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Schőner Náci</a:t>
            </a:r>
            <a:br>
              <a:rPr lang="hu-HU" b="1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143380"/>
            <a:ext cx="8229600" cy="221457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sk-SK" dirty="0" smtClean="0"/>
              <a:t>	Tak Bratislavčania </a:t>
            </a:r>
            <a:r>
              <a:rPr lang="sk-SK" dirty="0"/>
              <a:t>volali čudáckeho človiečika v obnosenom fraku, lakovaných topánkach, s cylindrom na hlave a s bielymi panskými rukavičkami. Ignác </a:t>
            </a:r>
            <a:r>
              <a:rPr lang="sk-SK" dirty="0" err="1"/>
              <a:t>Lamár</a:t>
            </a:r>
            <a:r>
              <a:rPr lang="sk-SK" dirty="0"/>
              <a:t> z Petržalky, ktorý sa údajne pomiatol z nešťastnej lásky, sa takmer štyri desaťročia dennodenne prechádzal po uliciach mesta, v jednej ruke palička, v druhej darovaný balíček z niektorej cukrárne, čo majitelia považovali za účinnú reklamu. Nosieval aj </a:t>
            </a:r>
            <a:r>
              <a:rPr lang="sk-SK" dirty="0" smtClean="0"/>
              <a:t>kvety </a:t>
            </a:r>
            <a:r>
              <a:rPr lang="sk-SK" dirty="0"/>
              <a:t>a rozdával ich dámam na ulici, nadmieru galantný, neobyčajne slušný, ochotný pomôcť každému, kto ho o to požiadal. Posledných 21 rokov života prežil v Domove dôchodcov na Radlinského ulici</a:t>
            </a:r>
            <a:r>
              <a:rPr lang="sk-SK" dirty="0" smtClean="0"/>
              <a:t>.</a:t>
            </a:r>
            <a:endParaRPr lang="sk-SK" dirty="0"/>
          </a:p>
        </p:txBody>
      </p:sp>
      <p:pic>
        <p:nvPicPr>
          <p:cNvPr id="4" name="Obrázek 3" descr="Image.aspx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1571612"/>
            <a:ext cx="1095375" cy="1666875"/>
          </a:xfrm>
          <a:prstGeom prst="rect">
            <a:avLst/>
          </a:prstGeom>
        </p:spPr>
      </p:pic>
      <p:pic>
        <p:nvPicPr>
          <p:cNvPr id="2052" name="Picture 4" descr="http://www.24hod.sk/obrazky_clankov/2008-09-05x/201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500042"/>
            <a:ext cx="20764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388" y="274638"/>
            <a:ext cx="2257412" cy="939784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     </a:t>
            </a:r>
            <a:r>
              <a:rPr lang="sk-SK" b="1" dirty="0" err="1" smtClean="0"/>
              <a:t>Čumil</a:t>
            </a:r>
            <a:r>
              <a:rPr lang="sk-SK" b="1" dirty="0"/>
              <a:t/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5000636"/>
            <a:ext cx="8115328" cy="150019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k-SK" dirty="0" smtClean="0"/>
              <a:t>	Najfotografovanejšou </a:t>
            </a:r>
            <a:r>
              <a:rPr lang="sk-SK" dirty="0"/>
              <a:t>kuriozitou centra mesta je bronzová postavička </a:t>
            </a:r>
            <a:r>
              <a:rPr lang="sk-SK" dirty="0" err="1"/>
              <a:t>Čumila</a:t>
            </a:r>
            <a:r>
              <a:rPr lang="sk-SK" dirty="0"/>
              <a:t> (križovatka Rybárskej brány s Panskou a </a:t>
            </a:r>
            <a:r>
              <a:rPr lang="sk-SK" dirty="0" err="1"/>
              <a:t>Laurinskou</a:t>
            </a:r>
            <a:r>
              <a:rPr lang="sk-SK" dirty="0"/>
              <a:t> ulicou). R.1997 vytvoril Viktor </a:t>
            </a:r>
            <a:r>
              <a:rPr lang="sk-SK" dirty="0" err="1"/>
              <a:t>Hulík</a:t>
            </a:r>
            <a:r>
              <a:rPr lang="sk-SK" dirty="0"/>
              <a:t> sochu zvedavca vystrkujúceho hlavu z kanála a sledujúceho ľudí na uliciach, ktorý má u turistov nečakaný úspech.</a:t>
            </a:r>
          </a:p>
          <a:p>
            <a:pPr>
              <a:buNone/>
            </a:pPr>
            <a:endParaRPr lang="sk-SK" dirty="0"/>
          </a:p>
        </p:txBody>
      </p:sp>
      <p:pic>
        <p:nvPicPr>
          <p:cNvPr id="1026" name="Picture 2" descr="http://www.eslovaquia.es/images/fotos_galeria_imagenes/Bratislava/cumi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57232"/>
            <a:ext cx="7620000" cy="4048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Znak Slovenskej republiky</a:t>
            </a:r>
            <a:endParaRPr lang="sk-SK" dirty="0"/>
          </a:p>
        </p:txBody>
      </p:sp>
      <p:pic>
        <p:nvPicPr>
          <p:cNvPr id="4" name="Zástupný symbol pro obsah 3" descr="znakvelk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6301" y="1554163"/>
            <a:ext cx="3603797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Štátna pečať</a:t>
            </a:r>
            <a:endParaRPr lang="sk-SK" dirty="0"/>
          </a:p>
        </p:txBody>
      </p:sp>
      <p:pic>
        <p:nvPicPr>
          <p:cNvPr id="4" name="Zástupný symbol pro obsah 3" descr="statna_pecat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1857364"/>
            <a:ext cx="4143404" cy="38576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u="sng" dirty="0" smtClean="0"/>
              <a:t>Slovenská vlajka</a:t>
            </a:r>
            <a:br>
              <a:rPr lang="sk-SK" u="sng" dirty="0" smtClean="0"/>
            </a:br>
            <a:endParaRPr lang="sk-SK" dirty="0"/>
          </a:p>
        </p:txBody>
      </p:sp>
      <p:pic>
        <p:nvPicPr>
          <p:cNvPr id="4" name="Zástupný symbol pro obsah 3" descr="1.jpg"/>
          <p:cNvPicPr>
            <a:picLocks noGrp="1" noChangeAspect="1"/>
          </p:cNvPicPr>
          <p:nvPr>
            <p:ph idx="1"/>
          </p:nvPr>
        </p:nvPicPr>
        <p:blipFill>
          <a:blip r:embed="rId2">
            <a:lum bright="-10000"/>
          </a:blip>
          <a:stretch>
            <a:fillRect/>
          </a:stretch>
        </p:blipFill>
        <p:spPr>
          <a:xfrm>
            <a:off x="2000232" y="2214554"/>
            <a:ext cx="4946518" cy="32861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Zástava - vlajka</a:t>
            </a:r>
            <a:endParaRPr lang="sk-SK" dirty="0"/>
          </a:p>
        </p:txBody>
      </p:sp>
      <p:pic>
        <p:nvPicPr>
          <p:cNvPr id="4" name="Zástupný symbol pro obsah 3" descr="vlajka-zastava_SR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494622"/>
            <a:ext cx="7358114" cy="51490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Mapa Slovenska</a:t>
            </a:r>
            <a:endParaRPr lang="sk-SK" dirty="0"/>
          </a:p>
        </p:txBody>
      </p:sp>
      <p:pic>
        <p:nvPicPr>
          <p:cNvPr id="4" name="Zástupný symbol pro obsah 3" descr="mapa-slovensk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2000240"/>
            <a:ext cx="7327436" cy="35488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Mapa vôd Slovenska</a:t>
            </a:r>
            <a:endParaRPr lang="sk-SK" dirty="0"/>
          </a:p>
        </p:txBody>
      </p:sp>
      <p:pic>
        <p:nvPicPr>
          <p:cNvPr id="4" name="Zástupný symbol pro obsah 3" descr="slovensko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571612"/>
            <a:ext cx="8686800" cy="43958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Hymna Slovenska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b="1" dirty="0" smtClean="0"/>
              <a:t>Hymnickú pieseň Nad Tatrou sa blýska napísal Janko Matúška v roku 1844. Text napísal pri protestnom odchode štúrovcov z Bratislavy do Levoče. Melódiu pre ňu našiel, keď na tejto ceste počul ľudovú pieseň Kopala studienku.</a:t>
            </a:r>
            <a:br>
              <a:rPr lang="sk-SK" b="1" dirty="0" smtClean="0"/>
            </a:br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Prvé dve slohy piesne tvoria štátnu hymnu Slovenska.   </a:t>
            </a:r>
            <a:endParaRPr lang="sk-SK" dirty="0" smtClean="0"/>
          </a:p>
          <a:p>
            <a:r>
              <a:rPr lang="sk-SK" b="1" dirty="0" smtClean="0"/>
              <a:t>Hymna : </a:t>
            </a:r>
            <a:br>
              <a:rPr lang="sk-SK" b="1" dirty="0" smtClean="0"/>
            </a:br>
            <a:r>
              <a:rPr lang="sk-SK" b="1" dirty="0" smtClean="0"/>
              <a:t>Nad Tatrou sa blýska, hromy divo bijú. </a:t>
            </a:r>
            <a:br>
              <a:rPr lang="sk-SK" b="1" dirty="0" smtClean="0"/>
            </a:br>
            <a:r>
              <a:rPr lang="sk-SK" b="1" dirty="0" smtClean="0"/>
              <a:t>Zastavme ich, bratia, veď sa ony stratia</a:t>
            </a:r>
            <a:br>
              <a:rPr lang="sk-SK" b="1" dirty="0" smtClean="0"/>
            </a:br>
            <a:r>
              <a:rPr lang="sk-SK" b="1" dirty="0" smtClean="0"/>
              <a:t>Slováci ožijú </a:t>
            </a:r>
            <a:endParaRPr lang="sk-SK" dirty="0" smtClean="0"/>
          </a:p>
          <a:p>
            <a:r>
              <a:rPr lang="sk-SK" b="1" dirty="0" smtClean="0"/>
              <a:t>To Slovensko naše posiaľ tvrdo spalo, </a:t>
            </a:r>
            <a:br>
              <a:rPr lang="sk-SK" b="1" dirty="0" smtClean="0"/>
            </a:br>
            <a:r>
              <a:rPr lang="sk-SK" b="1" dirty="0" smtClean="0"/>
              <a:t>ale blesky hromu vzbudzujú ho k tomu, </a:t>
            </a:r>
            <a:br>
              <a:rPr lang="sk-SK" b="1" dirty="0" smtClean="0"/>
            </a:br>
            <a:r>
              <a:rPr lang="sk-SK" b="1" dirty="0" smtClean="0"/>
              <a:t>aby sa prebralo.   </a:t>
            </a:r>
            <a:endParaRPr lang="sk-SK" dirty="0" smtClean="0"/>
          </a:p>
          <a:p>
            <a:r>
              <a:rPr lang="sk-SK" b="1" dirty="0" smtClean="0"/>
              <a:t>Už Slovensko vstáva putá si strháva,</a:t>
            </a:r>
            <a:br>
              <a:rPr lang="sk-SK" b="1" dirty="0" smtClean="0"/>
            </a:br>
            <a:r>
              <a:rPr lang="sk-SK" b="1" dirty="0" smtClean="0"/>
              <a:t>Už Slovensko vstáva putá si strháva,</a:t>
            </a:r>
            <a:br>
              <a:rPr lang="sk-SK" b="1" dirty="0" smtClean="0"/>
            </a:br>
            <a:r>
              <a:rPr lang="sk-SK" b="1" dirty="0" smtClean="0"/>
              <a:t>Hej rodina milá, hodina odbila, žije matka Sláva,</a:t>
            </a:r>
            <a:br>
              <a:rPr lang="sk-SK" b="1" dirty="0" smtClean="0"/>
            </a:br>
            <a:r>
              <a:rPr lang="sk-SK" b="1" dirty="0" smtClean="0"/>
              <a:t>Hej rodina milá, hodina odbila, žije matka Sláva.</a:t>
            </a:r>
            <a:br>
              <a:rPr lang="sk-SK" b="1" dirty="0" smtClean="0"/>
            </a:br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Ešte jedle rastú na krivánskej strane,</a:t>
            </a:r>
            <a:br>
              <a:rPr lang="sk-SK" b="1" dirty="0" smtClean="0"/>
            </a:br>
            <a:r>
              <a:rPr lang="sk-SK" b="1" dirty="0" smtClean="0"/>
              <a:t>Ešte jedle rastú na krivánskej strane,</a:t>
            </a:r>
            <a:br>
              <a:rPr lang="sk-SK" b="1" dirty="0" smtClean="0"/>
            </a:br>
            <a:r>
              <a:rPr lang="sk-SK" b="1" dirty="0" smtClean="0"/>
              <a:t>Kto jak Slovák cíti, nech sa šable chytí a medzi nás vstane,</a:t>
            </a:r>
            <a:br>
              <a:rPr lang="sk-SK" b="1" dirty="0" smtClean="0"/>
            </a:br>
            <a:r>
              <a:rPr lang="sk-SK" b="1" dirty="0" smtClean="0"/>
              <a:t>Kto jak Slovák cíti, nech sa šable chytí a medzi nás vstane. </a:t>
            </a:r>
            <a:endParaRPr lang="sk-SK" dirty="0" smtClean="0"/>
          </a:p>
          <a:p>
            <a:endParaRPr lang="sk-SK" dirty="0"/>
          </a:p>
        </p:txBody>
      </p:sp>
      <p:pic>
        <p:nvPicPr>
          <p:cNvPr id="4" name="hymna_spev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6929454" y="326707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505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57686" y="1000108"/>
            <a:ext cx="4100514" cy="2000264"/>
          </a:xfrm>
        </p:spPr>
        <p:txBody>
          <a:bodyPr>
            <a:normAutofit/>
          </a:bodyPr>
          <a:lstStyle/>
          <a:p>
            <a:r>
              <a:rPr lang="sk-SK" b="1" dirty="0"/>
              <a:t>Bratislavský hrad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7643866" cy="2543196"/>
          </a:xfrm>
        </p:spPr>
        <p:txBody>
          <a:bodyPr>
            <a:normAutofit fontScale="92500" lnSpcReduction="10000"/>
          </a:bodyPr>
          <a:lstStyle/>
          <a:p>
            <a:r>
              <a:rPr lang="sk-SK" b="1" dirty="0">
                <a:solidFill>
                  <a:schemeClr val="tx1"/>
                </a:solidFill>
              </a:rPr>
              <a:t>Bratislavský hrad je symbolom i dominantou mesta zároveň. Prvé stopy osídlenia pochádzajú z konca mladšej doby kamennej, nachádzajú sa tu pamiatky z doby rímskej aj veľkomoravskej. Hrad prešiel gotickou aj renesančnou úpravou. Časť priestorov dnes slúži na reprezentačné účely Slovenskej národnej rade. V areáli hradu sú umiestnené expozície Slovenského národného múzea. V bývalej kaplnke sa nachádza koncertná sieň.</a:t>
            </a:r>
            <a:endParaRPr lang="sk-SK" dirty="0">
              <a:solidFill>
                <a:schemeClr val="tx1"/>
              </a:solidFill>
            </a:endParaRPr>
          </a:p>
        </p:txBody>
      </p:sp>
      <p:pic>
        <p:nvPicPr>
          <p:cNvPr id="8194" name="Picture 2" descr="http://svetpohladnic.sk/pohladnice/obrazky/bratislavsky-hrad-gre0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928670"/>
            <a:ext cx="3810000" cy="2428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157</TotalTime>
  <Words>147</Words>
  <Application>Microsoft Office PowerPoint</Application>
  <PresentationFormat>Prezentácia na obrazovke (4:3)</PresentationFormat>
  <Paragraphs>28</Paragraphs>
  <Slides>16</Slides>
  <Notes>0</Notes>
  <HiddenSlides>0</HiddenSlides>
  <MMClips>1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1" baseType="lpstr">
      <vt:lpstr>Calibri</vt:lpstr>
      <vt:lpstr>Franklin Gothic Book</vt:lpstr>
      <vt:lpstr>Franklin Gothic Medium</vt:lpstr>
      <vt:lpstr>Wingdings 2</vt:lpstr>
      <vt:lpstr>Cesta</vt:lpstr>
      <vt:lpstr>Bratislava</vt:lpstr>
      <vt:lpstr>Znak Slovenskej republiky</vt:lpstr>
      <vt:lpstr>Štátna pečať</vt:lpstr>
      <vt:lpstr>Slovenská vlajka </vt:lpstr>
      <vt:lpstr>Zástava - vlajka</vt:lpstr>
      <vt:lpstr>Mapa Slovenska</vt:lpstr>
      <vt:lpstr>Mapa vôd Slovenska</vt:lpstr>
      <vt:lpstr>Hymna Slovenska</vt:lpstr>
      <vt:lpstr>Bratislavský hrad </vt:lpstr>
      <vt:lpstr>Dóm sv. Martina </vt:lpstr>
      <vt:lpstr>Stará radnica a Maximiliánova fontána </vt:lpstr>
      <vt:lpstr>Primaciálny palác   a fontána sv. Juraja</vt:lpstr>
      <vt:lpstr>Michalská veža </vt:lpstr>
      <vt:lpstr>Slavín </vt:lpstr>
      <vt:lpstr>Schőner Náci </vt:lpstr>
      <vt:lpstr>     Čumil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Jana Palkechová</cp:lastModifiedBy>
  <cp:revision>26</cp:revision>
  <dcterms:created xsi:type="dcterms:W3CDTF">2010-01-25T15:42:15Z</dcterms:created>
  <dcterms:modified xsi:type="dcterms:W3CDTF">2021-03-05T09:35:14Z</dcterms:modified>
</cp:coreProperties>
</file>